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59" r:id="rId6"/>
    <p:sldId id="261" r:id="rId7"/>
    <p:sldId id="262" r:id="rId8"/>
    <p:sldId id="265" r:id="rId9"/>
    <p:sldId id="266" r:id="rId10"/>
    <p:sldId id="267" r:id="rId11"/>
    <p:sldId id="268" r:id="rId12"/>
    <p:sldId id="269"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59"/>
  </p:normalViewPr>
  <p:slideViewPr>
    <p:cSldViewPr snapToGrid="0" snapToObjects="1">
      <p:cViewPr varScale="1">
        <p:scale>
          <a:sx n="106" d="100"/>
          <a:sy n="106" d="100"/>
        </p:scale>
        <p:origin x="79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tiff>
</file>

<file path=ppt/media/image3.tiff>
</file>

<file path=ppt/media/image4.tiff>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5/30/20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5/30/20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5/30/20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5/30/20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5/30/20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5/30/20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5/30/20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5/30/20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5/30/20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ata.cityofnewyork.us/City-Government/Borough-Boundaries/tqmj-j8zm" TargetMode="External"/><Relationship Id="rId2" Type="http://schemas.openxmlformats.org/officeDocument/2006/relationships/hyperlink" Target="https://geo.nyu.edu/catalog/nyu_2451_34572"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cocl.us/new_york_dataset"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16F30-EC78-AF49-9DFF-70FABC731773}"/>
              </a:ext>
            </a:extLst>
          </p:cNvPr>
          <p:cNvSpPr>
            <a:spLocks noGrp="1"/>
          </p:cNvSpPr>
          <p:nvPr>
            <p:ph type="ctrTitle"/>
          </p:nvPr>
        </p:nvSpPr>
        <p:spPr>
          <a:xfrm>
            <a:off x="1613542" y="1515979"/>
            <a:ext cx="8964915" cy="2382733"/>
          </a:xfrm>
        </p:spPr>
        <p:txBody>
          <a:bodyPr/>
          <a:lstStyle/>
          <a:p>
            <a:r>
              <a:rPr lang="en-US" sz="4800" dirty="0"/>
              <a:t>The battle of </a:t>
            </a:r>
            <a:r>
              <a:rPr lang="en-US" sz="4800" dirty="0" err="1"/>
              <a:t>Neighbourhoods</a:t>
            </a:r>
            <a:r>
              <a:rPr lang="en-US" sz="4800" dirty="0"/>
              <a:t> In new </a:t>
            </a:r>
            <a:r>
              <a:rPr lang="en-US" sz="4800" dirty="0" err="1"/>
              <a:t>york</a:t>
            </a:r>
            <a:endParaRPr lang="en-US" sz="4800" dirty="0"/>
          </a:p>
        </p:txBody>
      </p:sp>
      <p:sp>
        <p:nvSpPr>
          <p:cNvPr id="3" name="Subtitle 2">
            <a:extLst>
              <a:ext uri="{FF2B5EF4-FFF2-40B4-BE49-F238E27FC236}">
                <a16:creationId xmlns:a16="http://schemas.microsoft.com/office/drawing/2014/main" id="{BDB46207-EF39-C044-A783-F854233E34BC}"/>
              </a:ext>
            </a:extLst>
          </p:cNvPr>
          <p:cNvSpPr>
            <a:spLocks noGrp="1"/>
          </p:cNvSpPr>
          <p:nvPr>
            <p:ph type="subTitle" idx="1"/>
          </p:nvPr>
        </p:nvSpPr>
        <p:spPr>
          <a:xfrm>
            <a:off x="2679905" y="4485669"/>
            <a:ext cx="6831673" cy="1086237"/>
          </a:xfrm>
        </p:spPr>
        <p:txBody>
          <a:bodyPr>
            <a:normAutofit/>
          </a:bodyPr>
          <a:lstStyle/>
          <a:p>
            <a:r>
              <a:rPr lang="en-US" sz="2800" dirty="0"/>
              <a:t>Xin Zhang</a:t>
            </a:r>
          </a:p>
        </p:txBody>
      </p:sp>
    </p:spTree>
    <p:extLst>
      <p:ext uri="{BB962C8B-B14F-4D97-AF65-F5344CB8AC3E}">
        <p14:creationId xmlns:p14="http://schemas.microsoft.com/office/powerpoint/2010/main" val="26978645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9C088-F2CC-0148-88DE-F9E447D1B5CF}"/>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4184AFBA-5C4E-7840-8B80-9585C692BBA8}"/>
              </a:ext>
            </a:extLst>
          </p:cNvPr>
          <p:cNvSpPr>
            <a:spLocks noGrp="1"/>
          </p:cNvSpPr>
          <p:nvPr>
            <p:ph idx="1"/>
          </p:nvPr>
        </p:nvSpPr>
        <p:spPr>
          <a:xfrm>
            <a:off x="1371600" y="1515979"/>
            <a:ext cx="9601200" cy="4351421"/>
          </a:xfrm>
        </p:spPr>
        <p:txBody>
          <a:bodyPr/>
          <a:lstStyle/>
          <a:p>
            <a:r>
              <a:rPr lang="en-US" dirty="0"/>
              <a:t>Borough with average Likes and Rating of Chinese restaurants</a:t>
            </a:r>
          </a:p>
        </p:txBody>
      </p:sp>
      <p:pic>
        <p:nvPicPr>
          <p:cNvPr id="6" name="Picture 5">
            <a:extLst>
              <a:ext uri="{FF2B5EF4-FFF2-40B4-BE49-F238E27FC236}">
                <a16:creationId xmlns:a16="http://schemas.microsoft.com/office/drawing/2014/main" id="{34635B8B-51FD-8A40-AFDD-A91FAD21C7D7}"/>
              </a:ext>
            </a:extLst>
          </p:cNvPr>
          <p:cNvPicPr>
            <a:picLocks noChangeAspect="1"/>
          </p:cNvPicPr>
          <p:nvPr/>
        </p:nvPicPr>
        <p:blipFill>
          <a:blip r:embed="rId2"/>
          <a:stretch>
            <a:fillRect/>
          </a:stretch>
        </p:blipFill>
        <p:spPr>
          <a:xfrm>
            <a:off x="6836075" y="2683042"/>
            <a:ext cx="5201653" cy="3222487"/>
          </a:xfrm>
          <a:prstGeom prst="rect">
            <a:avLst/>
          </a:prstGeom>
        </p:spPr>
      </p:pic>
      <p:pic>
        <p:nvPicPr>
          <p:cNvPr id="8" name="Picture 7">
            <a:extLst>
              <a:ext uri="{FF2B5EF4-FFF2-40B4-BE49-F238E27FC236}">
                <a16:creationId xmlns:a16="http://schemas.microsoft.com/office/drawing/2014/main" id="{FA80806A-5E93-F343-911F-135F8B8B2712}"/>
              </a:ext>
            </a:extLst>
          </p:cNvPr>
          <p:cNvPicPr>
            <a:picLocks noChangeAspect="1"/>
          </p:cNvPicPr>
          <p:nvPr/>
        </p:nvPicPr>
        <p:blipFill>
          <a:blip r:embed="rId3"/>
          <a:stretch>
            <a:fillRect/>
          </a:stretch>
        </p:blipFill>
        <p:spPr>
          <a:xfrm>
            <a:off x="803977" y="2683042"/>
            <a:ext cx="5464475" cy="3218446"/>
          </a:xfrm>
          <a:prstGeom prst="rect">
            <a:avLst/>
          </a:prstGeom>
        </p:spPr>
      </p:pic>
    </p:spTree>
    <p:extLst>
      <p:ext uri="{BB962C8B-B14F-4D97-AF65-F5344CB8AC3E}">
        <p14:creationId xmlns:p14="http://schemas.microsoft.com/office/powerpoint/2010/main" val="38638806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9C088-F2CC-0148-88DE-F9E447D1B5CF}"/>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4184AFBA-5C4E-7840-8B80-9585C692BBA8}"/>
              </a:ext>
            </a:extLst>
          </p:cNvPr>
          <p:cNvSpPr>
            <a:spLocks noGrp="1"/>
          </p:cNvSpPr>
          <p:nvPr>
            <p:ph idx="1"/>
          </p:nvPr>
        </p:nvSpPr>
        <p:spPr>
          <a:xfrm>
            <a:off x="1371600" y="1515979"/>
            <a:ext cx="9601200" cy="4351421"/>
          </a:xfrm>
        </p:spPr>
        <p:txBody>
          <a:bodyPr/>
          <a:lstStyle/>
          <a:p>
            <a:r>
              <a:rPr lang="en-US" dirty="0"/>
              <a:t>Top10 maximum rating of Chinese restaurants across New York City on map</a:t>
            </a:r>
          </a:p>
        </p:txBody>
      </p:sp>
      <p:pic>
        <p:nvPicPr>
          <p:cNvPr id="6" name="Picture 5" descr="A picture containing text, map&#10;&#10;Description automatically generated">
            <a:extLst>
              <a:ext uri="{FF2B5EF4-FFF2-40B4-BE49-F238E27FC236}">
                <a16:creationId xmlns:a16="http://schemas.microsoft.com/office/drawing/2014/main" id="{6E749C3D-5E87-2145-B5C6-592192D03491}"/>
              </a:ext>
            </a:extLst>
          </p:cNvPr>
          <p:cNvPicPr/>
          <p:nvPr/>
        </p:nvPicPr>
        <p:blipFill>
          <a:blip r:embed="rId2"/>
          <a:stretch>
            <a:fillRect/>
          </a:stretch>
        </p:blipFill>
        <p:spPr>
          <a:xfrm>
            <a:off x="3627638" y="2171700"/>
            <a:ext cx="4936724" cy="4525879"/>
          </a:xfrm>
          <a:prstGeom prst="rect">
            <a:avLst/>
          </a:prstGeom>
        </p:spPr>
      </p:pic>
    </p:spTree>
    <p:extLst>
      <p:ext uri="{BB962C8B-B14F-4D97-AF65-F5344CB8AC3E}">
        <p14:creationId xmlns:p14="http://schemas.microsoft.com/office/powerpoint/2010/main" val="2215537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9C088-F2CC-0148-88DE-F9E447D1B5CF}"/>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4184AFBA-5C4E-7840-8B80-9585C692BBA8}"/>
              </a:ext>
            </a:extLst>
          </p:cNvPr>
          <p:cNvSpPr>
            <a:spLocks noGrp="1"/>
          </p:cNvSpPr>
          <p:nvPr>
            <p:ph idx="1"/>
          </p:nvPr>
        </p:nvSpPr>
        <p:spPr>
          <a:xfrm>
            <a:off x="1371600" y="1515979"/>
            <a:ext cx="9601200" cy="4351421"/>
          </a:xfrm>
        </p:spPr>
        <p:txBody>
          <a:bodyPr/>
          <a:lstStyle/>
          <a:p>
            <a:r>
              <a:rPr lang="en-US" dirty="0"/>
              <a:t>Distribution of Chinese Restaurants across New York City on the map</a:t>
            </a:r>
          </a:p>
        </p:txBody>
      </p:sp>
      <p:pic>
        <p:nvPicPr>
          <p:cNvPr id="5" name="Picture 4" descr="A close up of a map&#10;&#10;Description automatically generated">
            <a:extLst>
              <a:ext uri="{FF2B5EF4-FFF2-40B4-BE49-F238E27FC236}">
                <a16:creationId xmlns:a16="http://schemas.microsoft.com/office/drawing/2014/main" id="{49021C0E-F294-E147-8B29-6EC4F0EB86F6}"/>
              </a:ext>
            </a:extLst>
          </p:cNvPr>
          <p:cNvPicPr/>
          <p:nvPr/>
        </p:nvPicPr>
        <p:blipFill>
          <a:blip r:embed="rId2"/>
          <a:stretch>
            <a:fillRect/>
          </a:stretch>
        </p:blipFill>
        <p:spPr>
          <a:xfrm>
            <a:off x="2631707" y="2171700"/>
            <a:ext cx="6928585" cy="4351421"/>
          </a:xfrm>
          <a:prstGeom prst="rect">
            <a:avLst/>
          </a:prstGeom>
        </p:spPr>
      </p:pic>
    </p:spTree>
    <p:extLst>
      <p:ext uri="{BB962C8B-B14F-4D97-AF65-F5344CB8AC3E}">
        <p14:creationId xmlns:p14="http://schemas.microsoft.com/office/powerpoint/2010/main" val="22208702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B9C6B-8919-0946-91FE-2DC0FF68AF8C}"/>
              </a:ext>
            </a:extLst>
          </p:cNvPr>
          <p:cNvSpPr>
            <a:spLocks noGrp="1"/>
          </p:cNvSpPr>
          <p:nvPr>
            <p:ph type="title"/>
          </p:nvPr>
        </p:nvSpPr>
        <p:spPr>
          <a:xfrm>
            <a:off x="1371600" y="685800"/>
            <a:ext cx="9601200" cy="1130968"/>
          </a:xfrm>
        </p:spPr>
        <p:txBody>
          <a:bodyPr/>
          <a:lstStyle/>
          <a:p>
            <a:r>
              <a:rPr lang="en-US" dirty="0"/>
              <a:t>Conclusion </a:t>
            </a:r>
          </a:p>
        </p:txBody>
      </p:sp>
      <p:sp>
        <p:nvSpPr>
          <p:cNvPr id="3" name="Content Placeholder 2">
            <a:extLst>
              <a:ext uri="{FF2B5EF4-FFF2-40B4-BE49-F238E27FC236}">
                <a16:creationId xmlns:a16="http://schemas.microsoft.com/office/drawing/2014/main" id="{B31D6C4A-4922-3D4E-A52F-68BC1B84A31C}"/>
              </a:ext>
            </a:extLst>
          </p:cNvPr>
          <p:cNvSpPr>
            <a:spLocks noGrp="1"/>
          </p:cNvSpPr>
          <p:nvPr>
            <p:ph idx="1"/>
          </p:nvPr>
        </p:nvSpPr>
        <p:spPr>
          <a:xfrm>
            <a:off x="1371600" y="1949116"/>
            <a:ext cx="9601200" cy="3918284"/>
          </a:xfrm>
        </p:spPr>
        <p:txBody>
          <a:bodyPr/>
          <a:lstStyle/>
          <a:p>
            <a:r>
              <a:rPr lang="en-US" dirty="0"/>
              <a:t>Queens has the most Chinese restaurants and Bronx and Manhattan have the low number of Chinese restaurants. Therefore, Queens borough is the best place to open a Chinese restaurant market. </a:t>
            </a:r>
          </a:p>
          <a:p>
            <a:r>
              <a:rPr lang="en-US" dirty="0"/>
              <a:t>According to the data shows, I think Manhattan is the best choice for you to enjoy Chinese cuisine. Because the average amount of customers likes and average rating of Chinese restaurant are leading all five boroughs. Therefore, I recommend that you’d better to go to Manhattan if you want to have the best Chinese food experience. </a:t>
            </a:r>
          </a:p>
          <a:p>
            <a:pPr marL="0" indent="0">
              <a:buNone/>
            </a:pPr>
            <a:endParaRPr lang="en-US" dirty="0"/>
          </a:p>
        </p:txBody>
      </p:sp>
    </p:spTree>
    <p:extLst>
      <p:ext uri="{BB962C8B-B14F-4D97-AF65-F5344CB8AC3E}">
        <p14:creationId xmlns:p14="http://schemas.microsoft.com/office/powerpoint/2010/main" val="12840921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CBB64-A4B3-A243-8A52-E7F28395F30D}"/>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B38276FC-3F24-8246-A536-3EFD01E7C7FA}"/>
              </a:ext>
            </a:extLst>
          </p:cNvPr>
          <p:cNvSpPr>
            <a:spLocks noGrp="1"/>
          </p:cNvSpPr>
          <p:nvPr>
            <p:ph idx="1"/>
          </p:nvPr>
        </p:nvSpPr>
        <p:spPr>
          <a:xfrm>
            <a:off x="1371600" y="1925052"/>
            <a:ext cx="9601200" cy="3942347"/>
          </a:xfrm>
        </p:spPr>
        <p:txBody>
          <a:bodyPr>
            <a:normAutofit/>
          </a:bodyPr>
          <a:lstStyle/>
          <a:p>
            <a:r>
              <a:rPr lang="en-US" sz="2800" dirty="0"/>
              <a:t>Background </a:t>
            </a:r>
          </a:p>
          <a:p>
            <a:r>
              <a:rPr lang="en-US" sz="2800" dirty="0"/>
              <a:t>Problems</a:t>
            </a:r>
          </a:p>
          <a:p>
            <a:r>
              <a:rPr lang="en-US" sz="2800" dirty="0"/>
              <a:t>Data source</a:t>
            </a:r>
          </a:p>
          <a:p>
            <a:r>
              <a:rPr lang="en-US" sz="2800" dirty="0"/>
              <a:t>Methodology</a:t>
            </a:r>
          </a:p>
          <a:p>
            <a:r>
              <a:rPr lang="en-US" sz="2800" dirty="0"/>
              <a:t>Result</a:t>
            </a:r>
          </a:p>
          <a:p>
            <a:r>
              <a:rPr lang="en-US" sz="2800" dirty="0"/>
              <a:t>Conclusion </a:t>
            </a:r>
          </a:p>
        </p:txBody>
      </p:sp>
      <p:pic>
        <p:nvPicPr>
          <p:cNvPr id="4" name="Picture 3" descr="Photo montage of New York City">
            <a:extLst>
              <a:ext uri="{FF2B5EF4-FFF2-40B4-BE49-F238E27FC236}">
                <a16:creationId xmlns:a16="http://schemas.microsoft.com/office/drawing/2014/main" id="{2D7B8B93-A96C-A34B-B203-557EDAE415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0923" y="487876"/>
            <a:ext cx="4651877" cy="5882248"/>
          </a:xfrm>
          <a:prstGeom prst="rect">
            <a:avLst/>
          </a:prstGeom>
        </p:spPr>
      </p:pic>
    </p:spTree>
    <p:extLst>
      <p:ext uri="{BB962C8B-B14F-4D97-AF65-F5344CB8AC3E}">
        <p14:creationId xmlns:p14="http://schemas.microsoft.com/office/powerpoint/2010/main" val="16413470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29647-0457-B84F-A6FB-56E431774EAB}"/>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886286D0-7146-8241-9437-6E3F0EE776D8}"/>
              </a:ext>
            </a:extLst>
          </p:cNvPr>
          <p:cNvSpPr>
            <a:spLocks noGrp="1"/>
          </p:cNvSpPr>
          <p:nvPr>
            <p:ph idx="1"/>
          </p:nvPr>
        </p:nvSpPr>
        <p:spPr>
          <a:xfrm>
            <a:off x="1371600" y="1888958"/>
            <a:ext cx="9601200" cy="3978442"/>
          </a:xfrm>
        </p:spPr>
        <p:txBody>
          <a:bodyPr>
            <a:normAutofit lnSpcReduction="10000"/>
          </a:bodyPr>
          <a:lstStyle/>
          <a:p>
            <a:r>
              <a:rPr lang="en-US" dirty="0"/>
              <a:t>New York City (NYC), often called The City or simply New York (NY), is the most populous city in the United States. New York is also the most densely populated major city in the United States. Located at the southern tip of the U.S. state of New York, the city is the center of the New York metropolitan area, the largest metropolitan area in the world by urban landmass </a:t>
            </a:r>
          </a:p>
          <a:p>
            <a:r>
              <a:rPr lang="en-US" dirty="0"/>
              <a:t>Situated on one of the world's largest natural harbors, New York City is composed of five boroughs, each of which is a county of the State of New York. The five boroughs—Brooklyn, Queens, Manhattan, the Bronx, and Staten Island.</a:t>
            </a:r>
          </a:p>
          <a:p>
            <a:r>
              <a:rPr lang="en-US" dirty="0"/>
              <a:t>The city and its metropolitan area constitute the premier gateway for legal immigration to the United States. As many as 800 languages are spoken in New York, making it the most linguistically diverse city in the world. With New York City’s diverse culture, comes diverse food items. There are many restaurants in New York City, each belong to different categories like Chinese, Indian, French, Italian etc. </a:t>
            </a:r>
          </a:p>
          <a:p>
            <a:endParaRPr lang="en-US" dirty="0"/>
          </a:p>
        </p:txBody>
      </p:sp>
    </p:spTree>
    <p:extLst>
      <p:ext uri="{BB962C8B-B14F-4D97-AF65-F5344CB8AC3E}">
        <p14:creationId xmlns:p14="http://schemas.microsoft.com/office/powerpoint/2010/main" val="3524975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E1A27-F454-D24F-BA23-5E7831DC17EE}"/>
              </a:ext>
            </a:extLst>
          </p:cNvPr>
          <p:cNvSpPr>
            <a:spLocks noGrp="1"/>
          </p:cNvSpPr>
          <p:nvPr>
            <p:ph type="title"/>
          </p:nvPr>
        </p:nvSpPr>
        <p:spPr/>
        <p:txBody>
          <a:bodyPr/>
          <a:lstStyle/>
          <a:p>
            <a:r>
              <a:rPr lang="en-US" dirty="0"/>
              <a:t>Problems</a:t>
            </a:r>
          </a:p>
        </p:txBody>
      </p:sp>
      <p:sp>
        <p:nvSpPr>
          <p:cNvPr id="3" name="Content Placeholder 2">
            <a:extLst>
              <a:ext uri="{FF2B5EF4-FFF2-40B4-BE49-F238E27FC236}">
                <a16:creationId xmlns:a16="http://schemas.microsoft.com/office/drawing/2014/main" id="{C405A2C3-694A-6840-9F90-9926562A46C6}"/>
              </a:ext>
            </a:extLst>
          </p:cNvPr>
          <p:cNvSpPr>
            <a:spLocks noGrp="1"/>
          </p:cNvSpPr>
          <p:nvPr>
            <p:ph idx="1"/>
          </p:nvPr>
        </p:nvSpPr>
        <p:spPr>
          <a:xfrm>
            <a:off x="1371600" y="1997242"/>
            <a:ext cx="9601200" cy="3870158"/>
          </a:xfrm>
        </p:spPr>
        <p:txBody>
          <a:bodyPr/>
          <a:lstStyle/>
          <a:p>
            <a:r>
              <a:rPr lang="en-US" sz="2400" dirty="0"/>
              <a:t>List and visualize all major parts of New York City that has Chinese restaurants</a:t>
            </a:r>
          </a:p>
          <a:p>
            <a:r>
              <a:rPr lang="en-US" sz="2400" dirty="0"/>
              <a:t>What is the best location in New York City for Chinese Cuisine?</a:t>
            </a:r>
          </a:p>
          <a:p>
            <a:r>
              <a:rPr lang="en-US" sz="2400" dirty="0"/>
              <a:t>Which areas have potential Chinese Restaurant Market?</a:t>
            </a:r>
          </a:p>
          <a:p>
            <a:r>
              <a:rPr lang="en-US" sz="2400" dirty="0"/>
              <a:t>Which all areas lack Chinese Restaurants?</a:t>
            </a:r>
          </a:p>
          <a:p>
            <a:r>
              <a:rPr lang="en-US" sz="2400" dirty="0"/>
              <a:t>Which is the best place to stay if you prefer Cuisine?</a:t>
            </a:r>
          </a:p>
          <a:p>
            <a:endParaRPr lang="en-US" dirty="0"/>
          </a:p>
        </p:txBody>
      </p:sp>
    </p:spTree>
    <p:extLst>
      <p:ext uri="{BB962C8B-B14F-4D97-AF65-F5344CB8AC3E}">
        <p14:creationId xmlns:p14="http://schemas.microsoft.com/office/powerpoint/2010/main" val="2742027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B4DE8-E7D3-BD48-9288-8711724228E5}"/>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691F16C4-557C-2C40-A7D0-CCF482EBB40D}"/>
              </a:ext>
            </a:extLst>
          </p:cNvPr>
          <p:cNvSpPr>
            <a:spLocks noGrp="1"/>
          </p:cNvSpPr>
          <p:nvPr>
            <p:ph idx="1"/>
          </p:nvPr>
        </p:nvSpPr>
        <p:spPr>
          <a:xfrm>
            <a:off x="1371600" y="1852863"/>
            <a:ext cx="9601200" cy="4014537"/>
          </a:xfrm>
        </p:spPr>
        <p:txBody>
          <a:bodyPr/>
          <a:lstStyle/>
          <a:p>
            <a:pPr lvl="0"/>
            <a:r>
              <a:rPr lang="en-US" dirty="0"/>
              <a:t>New York City data that contains Boroughs, Neighborhoods along with their latitude and longitude. </a:t>
            </a:r>
          </a:p>
          <a:p>
            <a:pPr lvl="1"/>
            <a:r>
              <a:rPr lang="en-US" dirty="0"/>
              <a:t>Data source: </a:t>
            </a:r>
            <a:r>
              <a:rPr lang="en-US" dirty="0">
                <a:hlinkClick r:id="rId2"/>
              </a:rPr>
              <a:t>https://geo.nyu.edu/catalog/nyu_2451_34572</a:t>
            </a:r>
            <a:endParaRPr lang="en-US" dirty="0"/>
          </a:p>
          <a:p>
            <a:pPr lvl="1"/>
            <a:r>
              <a:rPr lang="en-US" dirty="0"/>
              <a:t>This dataset contains the required information, such as latitude, longitude. And we will use this dataset to explore various neighborhoods and borough of New York City. </a:t>
            </a:r>
          </a:p>
          <a:p>
            <a:pPr lvl="0"/>
            <a:r>
              <a:rPr lang="en-US" dirty="0"/>
              <a:t>Chinese Restaurants in each neighborhood of New York City</a:t>
            </a:r>
          </a:p>
          <a:p>
            <a:pPr lvl="1"/>
            <a:r>
              <a:rPr lang="en-US" dirty="0"/>
              <a:t>Data source: Foursquare API (only 50 premium calls each day)</a:t>
            </a:r>
          </a:p>
          <a:p>
            <a:pPr lvl="0"/>
            <a:r>
              <a:rPr lang="en-US" dirty="0" err="1"/>
              <a:t>GeoSpace</a:t>
            </a:r>
            <a:r>
              <a:rPr lang="en-US" dirty="0"/>
              <a:t> Data</a:t>
            </a:r>
          </a:p>
          <a:p>
            <a:pPr lvl="1"/>
            <a:r>
              <a:rPr lang="en-US" dirty="0"/>
              <a:t>Data source: </a:t>
            </a:r>
            <a:r>
              <a:rPr lang="en-US" u="sng" dirty="0">
                <a:hlinkClick r:id="rId3"/>
              </a:rPr>
              <a:t>https://data.cityofnewyork.us/City-Government/Borough-Boundaries/tqmj-j8zm</a:t>
            </a:r>
            <a:endParaRPr lang="en-US" dirty="0"/>
          </a:p>
          <a:p>
            <a:endParaRPr lang="en-US" dirty="0"/>
          </a:p>
        </p:txBody>
      </p:sp>
    </p:spTree>
    <p:extLst>
      <p:ext uri="{BB962C8B-B14F-4D97-AF65-F5344CB8AC3E}">
        <p14:creationId xmlns:p14="http://schemas.microsoft.com/office/powerpoint/2010/main" val="1836478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33CB7-C2E4-994D-8E8E-0F651168CE4F}"/>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0C85843C-BFF0-D343-A4BC-97836380383F}"/>
              </a:ext>
            </a:extLst>
          </p:cNvPr>
          <p:cNvSpPr>
            <a:spLocks noGrp="1"/>
          </p:cNvSpPr>
          <p:nvPr>
            <p:ph idx="1"/>
          </p:nvPr>
        </p:nvSpPr>
        <p:spPr>
          <a:xfrm>
            <a:off x="1371599" y="2171700"/>
            <a:ext cx="10082463" cy="3695700"/>
          </a:xfrm>
        </p:spPr>
        <p:txBody>
          <a:bodyPr/>
          <a:lstStyle/>
          <a:p>
            <a:r>
              <a:rPr lang="en-US" dirty="0"/>
              <a:t>We begin by collecting the New York city data from </a:t>
            </a:r>
            <a:r>
              <a:rPr lang="en-US" u="sng" dirty="0">
                <a:hlinkClick r:id="rId2"/>
              </a:rPr>
              <a:t>https://cocl.us/new_york_dataset</a:t>
            </a:r>
            <a:r>
              <a:rPr lang="en-US" u="sng" dirty="0"/>
              <a:t>.</a:t>
            </a:r>
            <a:endParaRPr lang="en-US" dirty="0"/>
          </a:p>
          <a:p>
            <a:r>
              <a:rPr lang="en-US" dirty="0"/>
              <a:t>We will find all venues for each neighborhood using Foursquare API.</a:t>
            </a:r>
          </a:p>
          <a:p>
            <a:r>
              <a:rPr lang="en-US" dirty="0"/>
              <a:t>We will then filter out all Chinese Restaurant venues.</a:t>
            </a:r>
          </a:p>
          <a:p>
            <a:r>
              <a:rPr lang="en-US" dirty="0"/>
              <a:t>Next using Foursquare API, we will find the Ratings, Tips, and Like count for all the Chinese Restaurants.</a:t>
            </a:r>
          </a:p>
          <a:p>
            <a:r>
              <a:rPr lang="en-US" dirty="0"/>
              <a:t>Next, we will sort the data keeping Ratings as the constraint.</a:t>
            </a:r>
          </a:p>
          <a:p>
            <a:r>
              <a:rPr lang="en-US" dirty="0"/>
              <a:t>Finally, we will visualize the Ranking of neighborhoods using python's Folium library.</a:t>
            </a:r>
          </a:p>
          <a:p>
            <a:endParaRPr lang="en-US" dirty="0"/>
          </a:p>
        </p:txBody>
      </p:sp>
    </p:spTree>
    <p:extLst>
      <p:ext uri="{BB962C8B-B14F-4D97-AF65-F5344CB8AC3E}">
        <p14:creationId xmlns:p14="http://schemas.microsoft.com/office/powerpoint/2010/main" val="2450804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9C088-F2CC-0148-88DE-F9E447D1B5CF}"/>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4184AFBA-5C4E-7840-8B80-9585C692BBA8}"/>
              </a:ext>
            </a:extLst>
          </p:cNvPr>
          <p:cNvSpPr>
            <a:spLocks noGrp="1"/>
          </p:cNvSpPr>
          <p:nvPr>
            <p:ph idx="1"/>
          </p:nvPr>
        </p:nvSpPr>
        <p:spPr>
          <a:xfrm>
            <a:off x="1371600" y="1515979"/>
            <a:ext cx="9601200" cy="4351421"/>
          </a:xfrm>
        </p:spPr>
        <p:txBody>
          <a:bodyPr/>
          <a:lstStyle/>
          <a:p>
            <a:r>
              <a:rPr lang="en-US" dirty="0"/>
              <a:t>The number of Neighborhoods in each Borough of New York City </a:t>
            </a:r>
          </a:p>
          <a:p>
            <a:pPr marL="0" indent="0">
              <a:buNone/>
            </a:pPr>
            <a:endParaRPr lang="en-US" dirty="0"/>
          </a:p>
        </p:txBody>
      </p:sp>
      <p:pic>
        <p:nvPicPr>
          <p:cNvPr id="4" name="Picture 3">
            <a:extLst>
              <a:ext uri="{FF2B5EF4-FFF2-40B4-BE49-F238E27FC236}">
                <a16:creationId xmlns:a16="http://schemas.microsoft.com/office/drawing/2014/main" id="{D3E4E851-BB7F-E44D-B631-BBAF1FB06BDA}"/>
              </a:ext>
            </a:extLst>
          </p:cNvPr>
          <p:cNvPicPr>
            <a:picLocks noChangeAspect="1"/>
          </p:cNvPicPr>
          <p:nvPr/>
        </p:nvPicPr>
        <p:blipFill>
          <a:blip r:embed="rId2"/>
          <a:stretch>
            <a:fillRect/>
          </a:stretch>
        </p:blipFill>
        <p:spPr>
          <a:xfrm>
            <a:off x="2875991" y="2249905"/>
            <a:ext cx="6592418" cy="4185318"/>
          </a:xfrm>
          <a:prstGeom prst="rect">
            <a:avLst/>
          </a:prstGeom>
        </p:spPr>
      </p:pic>
    </p:spTree>
    <p:extLst>
      <p:ext uri="{BB962C8B-B14F-4D97-AF65-F5344CB8AC3E}">
        <p14:creationId xmlns:p14="http://schemas.microsoft.com/office/powerpoint/2010/main" val="4232154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9C088-F2CC-0148-88DE-F9E447D1B5CF}"/>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4184AFBA-5C4E-7840-8B80-9585C692BBA8}"/>
              </a:ext>
            </a:extLst>
          </p:cNvPr>
          <p:cNvSpPr>
            <a:spLocks noGrp="1"/>
          </p:cNvSpPr>
          <p:nvPr>
            <p:ph idx="1"/>
          </p:nvPr>
        </p:nvSpPr>
        <p:spPr>
          <a:xfrm>
            <a:off x="1371600" y="1515979"/>
            <a:ext cx="9601200" cy="4351421"/>
          </a:xfrm>
        </p:spPr>
        <p:txBody>
          <a:bodyPr/>
          <a:lstStyle/>
          <a:p>
            <a:r>
              <a:rPr lang="en-US" dirty="0"/>
              <a:t>The number of Chinese Restaurants for each Borough</a:t>
            </a:r>
          </a:p>
        </p:txBody>
      </p:sp>
      <p:pic>
        <p:nvPicPr>
          <p:cNvPr id="5" name="Picture 4">
            <a:extLst>
              <a:ext uri="{FF2B5EF4-FFF2-40B4-BE49-F238E27FC236}">
                <a16:creationId xmlns:a16="http://schemas.microsoft.com/office/drawing/2014/main" id="{CF72F44B-57F6-B146-A819-C7309390FEDB}"/>
              </a:ext>
            </a:extLst>
          </p:cNvPr>
          <p:cNvPicPr>
            <a:picLocks noChangeAspect="1"/>
          </p:cNvPicPr>
          <p:nvPr/>
        </p:nvPicPr>
        <p:blipFill>
          <a:blip r:embed="rId2"/>
          <a:stretch>
            <a:fillRect/>
          </a:stretch>
        </p:blipFill>
        <p:spPr>
          <a:xfrm>
            <a:off x="2584753" y="2022976"/>
            <a:ext cx="6854052" cy="4351421"/>
          </a:xfrm>
          <a:prstGeom prst="rect">
            <a:avLst/>
          </a:prstGeom>
        </p:spPr>
      </p:pic>
    </p:spTree>
    <p:extLst>
      <p:ext uri="{BB962C8B-B14F-4D97-AF65-F5344CB8AC3E}">
        <p14:creationId xmlns:p14="http://schemas.microsoft.com/office/powerpoint/2010/main" val="7822097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9C088-F2CC-0148-88DE-F9E447D1B5CF}"/>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4184AFBA-5C4E-7840-8B80-9585C692BBA8}"/>
              </a:ext>
            </a:extLst>
          </p:cNvPr>
          <p:cNvSpPr>
            <a:spLocks noGrp="1"/>
          </p:cNvSpPr>
          <p:nvPr>
            <p:ph idx="1"/>
          </p:nvPr>
        </p:nvSpPr>
        <p:spPr>
          <a:xfrm>
            <a:off x="1371600" y="1515979"/>
            <a:ext cx="9601200" cy="4351421"/>
          </a:xfrm>
        </p:spPr>
        <p:txBody>
          <a:bodyPr/>
          <a:lstStyle/>
          <a:p>
            <a:r>
              <a:rPr lang="en-US" dirty="0"/>
              <a:t>The number of Neighborhoods in each Neighborhood of New York City </a:t>
            </a:r>
          </a:p>
          <a:p>
            <a:pPr marL="0" indent="0">
              <a:buNone/>
            </a:pPr>
            <a:endParaRPr lang="en-US" dirty="0"/>
          </a:p>
        </p:txBody>
      </p:sp>
      <p:pic>
        <p:nvPicPr>
          <p:cNvPr id="5" name="Picture 4">
            <a:extLst>
              <a:ext uri="{FF2B5EF4-FFF2-40B4-BE49-F238E27FC236}">
                <a16:creationId xmlns:a16="http://schemas.microsoft.com/office/drawing/2014/main" id="{A5CED3C2-0467-BA45-A0DE-67BB451EA800}"/>
              </a:ext>
            </a:extLst>
          </p:cNvPr>
          <p:cNvPicPr>
            <a:picLocks noChangeAspect="1"/>
          </p:cNvPicPr>
          <p:nvPr/>
        </p:nvPicPr>
        <p:blipFill>
          <a:blip r:embed="rId2"/>
          <a:stretch>
            <a:fillRect/>
          </a:stretch>
        </p:blipFill>
        <p:spPr>
          <a:xfrm>
            <a:off x="2603961" y="2035008"/>
            <a:ext cx="6984078" cy="4433971"/>
          </a:xfrm>
          <a:prstGeom prst="rect">
            <a:avLst/>
          </a:prstGeom>
        </p:spPr>
      </p:pic>
    </p:spTree>
    <p:extLst>
      <p:ext uri="{BB962C8B-B14F-4D97-AF65-F5344CB8AC3E}">
        <p14:creationId xmlns:p14="http://schemas.microsoft.com/office/powerpoint/2010/main" val="2229113586"/>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Crop</Template>
  <TotalTime>31</TotalTime>
  <Words>640</Words>
  <Application>Microsoft Macintosh PowerPoint</Application>
  <PresentationFormat>Widescreen</PresentationFormat>
  <Paragraphs>49</Paragraphs>
  <Slides>13</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13</vt:i4>
      </vt:variant>
    </vt:vector>
  </HeadingPairs>
  <TitlesOfParts>
    <vt:vector size="15" baseType="lpstr">
      <vt:lpstr>Franklin Gothic Book</vt:lpstr>
      <vt:lpstr>Crop</vt:lpstr>
      <vt:lpstr>The battle of Neighbourhoods In new york</vt:lpstr>
      <vt:lpstr>Contents:</vt:lpstr>
      <vt:lpstr>Background</vt:lpstr>
      <vt:lpstr>Problems</vt:lpstr>
      <vt:lpstr>Data source</vt:lpstr>
      <vt:lpstr>Methodology</vt:lpstr>
      <vt:lpstr>Results </vt:lpstr>
      <vt:lpstr>Results </vt:lpstr>
      <vt:lpstr>Results </vt:lpstr>
      <vt:lpstr>Results </vt:lpstr>
      <vt:lpstr>Results </vt:lpstr>
      <vt:lpstr>Results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Neighbourhoods In new york</dc:title>
  <dc:creator>Zhang, Xin</dc:creator>
  <cp:lastModifiedBy>Zhang, Xin</cp:lastModifiedBy>
  <cp:revision>4</cp:revision>
  <dcterms:created xsi:type="dcterms:W3CDTF">2020-05-31T00:06:35Z</dcterms:created>
  <dcterms:modified xsi:type="dcterms:W3CDTF">2020-05-31T00:37:54Z</dcterms:modified>
</cp:coreProperties>
</file>

<file path=docProps/thumbnail.jpeg>
</file>